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6858000" cx="12192000"/>
  <p:notesSz cx="6858000" cy="9144000"/>
  <p:embeddedFontLst>
    <p:embeddedFont>
      <p:font typeface="Quattrocento Sans"/>
      <p:regular r:id="rId31"/>
      <p:bold r:id="rId32"/>
      <p:italic r:id="rId33"/>
      <p:boldItalic r:id="rId34"/>
    </p:embeddedFont>
    <p:embeddedFont>
      <p:font typeface="Century Gothic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9" roundtripDataSignature="AMtx7mjTflHNhWfCGYOLG00C5eUTyJU3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QuattrocentoSans-italic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bold.fntdata"/><Relationship Id="rId13" Type="http://schemas.openxmlformats.org/officeDocument/2006/relationships/slide" Target="slides/slide8.xml"/><Relationship Id="rId35" Type="http://schemas.openxmlformats.org/officeDocument/2006/relationships/font" Target="fonts/CenturyGothic-regular.fntdata"/><Relationship Id="rId12" Type="http://schemas.openxmlformats.org/officeDocument/2006/relationships/slide" Target="slides/slide7.xml"/><Relationship Id="rId34" Type="http://schemas.openxmlformats.org/officeDocument/2006/relationships/font" Target="fonts/QuattrocentoSans-boldItalic.fntdata"/><Relationship Id="rId15" Type="http://schemas.openxmlformats.org/officeDocument/2006/relationships/slide" Target="slides/slide10.xml"/><Relationship Id="rId37" Type="http://schemas.openxmlformats.org/officeDocument/2006/relationships/font" Target="fonts/CenturyGothic-italic.fntdata"/><Relationship Id="rId14" Type="http://schemas.openxmlformats.org/officeDocument/2006/relationships/slide" Target="slides/slide9.xml"/><Relationship Id="rId36" Type="http://schemas.openxmlformats.org/officeDocument/2006/relationships/font" Target="fonts/CenturyGothic-bold.fntdata"/><Relationship Id="rId17" Type="http://schemas.openxmlformats.org/officeDocument/2006/relationships/slide" Target="slides/slide12.xml"/><Relationship Id="rId39" Type="http://customschemas.google.com/relationships/presentationmetadata" Target="metadata"/><Relationship Id="rId16" Type="http://schemas.openxmlformats.org/officeDocument/2006/relationships/slide" Target="slides/slide11.xml"/><Relationship Id="rId38" Type="http://schemas.openxmlformats.org/officeDocument/2006/relationships/font" Target="fonts/CenturyGothic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Amy Snyder Ohta is inviting you to a scheduled Zoom meeting.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Topic: Amy's Winter quarter classes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Time: This is a recurring meeting Meet anytime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Join Zoom Meeting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https://washington.zoom.us/j/91617852059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Meeting ID: 916 1785 2059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One tap mobile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+12532158782,,91617852059# US (Tacoma)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+12063379723,,91617852059# US (Seattle)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Dial by your location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+1 253 215 8782 US (Tacoma)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+1 206 337 9723 US (Seattle)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+1 346 248 7799 US (Houston)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+1 602 753 0140 US (Phoenix)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+1 669 219 2599 US (San Jose)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+1 669 900 6833 US (San Jose)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+1 720 928 9299 US (Denver)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+1 971 247 1195 US (Portland)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+1 213 338 8477 US (Los Angeles)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+1 301 715 8592 US (Washington DC)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+1 312 626 6799 US (Chicago)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+1 470 250 9358 US (Atlanta)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+1 470 381 2552 US (Atlanta)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+1 646 518 9805 US (New York)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+1 646 876 9923 US (New York)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+1 651 372 8299 US (Minnesota)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+1 786 635 1003 US (Miami)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+1 267 831 0333 US (Philadelphia)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Meeting ID: 916 1785 2059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Find your local number: https://washington.zoom.us/u/aciBGQPrqp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Join by SIP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91617852059@zoomcrc.com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Join by H.323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162.255.37.11 (US West)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162.255.36.11 (US East)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221.122.88.195 (China)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115.114.131.7 (India Mumbai)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115.114.115.7 (India Hyderabad)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213.19.144.110 (Amsterdam Netherlands)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213.244.140.110 (Germany)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103.122.166.55 (Australia Sydney)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103.122.167.55 (Australia Melbourne)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209.9.211.110 (Hong Kong SAR)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149.137.40.110 (Singapore)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64.211.144.160 (Brazil)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69.174.57.160 (Canada Toronto)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65.39.152.160 (Canada Vancouver)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207.226.132.110 (Japan Tokyo)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149.137.24.110 (Japan Osaka)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Meeting ID: 916 1785 2059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9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9"/>
          <p:cNvSpPr txBox="1"/>
          <p:nvPr>
            <p:ph idx="1" type="body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9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9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9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0"/>
          <p:cNvSpPr txBox="1"/>
          <p:nvPr>
            <p:ph type="ctrTitle"/>
          </p:nvPr>
        </p:nvSpPr>
        <p:spPr>
          <a:xfrm>
            <a:off x="914400" y="1122364"/>
            <a:ext cx="10363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75"/>
              <a:buFont typeface="Calibri"/>
              <a:buNone/>
              <a:defRPr sz="337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4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1pPr>
            <a:lvl2pPr lvl="1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1125"/>
            </a:lvl2pPr>
            <a:lvl3pPr lvl="2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/>
            </a:lvl3pPr>
            <a:lvl4pPr lvl="3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lvl="4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lvl="5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lvl="6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lvl="7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lvl="8" algn="ctr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9" name="Google Shape;99;p40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40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40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1"/>
          <p:cNvSpPr txBox="1"/>
          <p:nvPr>
            <p:ph type="title"/>
          </p:nvPr>
        </p:nvSpPr>
        <p:spPr>
          <a:xfrm>
            <a:off x="831852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75"/>
              <a:buFont typeface="Calibri"/>
              <a:buNone/>
              <a:defRPr sz="337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41"/>
          <p:cNvSpPr txBox="1"/>
          <p:nvPr>
            <p:ph idx="1" type="body"/>
          </p:nvPr>
        </p:nvSpPr>
        <p:spPr>
          <a:xfrm>
            <a:off x="831852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1125"/>
              <a:buNone/>
              <a:defRPr sz="1125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1013"/>
              <a:buNone/>
              <a:defRPr sz="1013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41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41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41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2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42"/>
          <p:cNvSpPr txBox="1"/>
          <p:nvPr>
            <p:ph idx="1" type="body"/>
          </p:nvPr>
        </p:nvSpPr>
        <p:spPr>
          <a:xfrm>
            <a:off x="838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42"/>
          <p:cNvSpPr txBox="1"/>
          <p:nvPr>
            <p:ph idx="2" type="body"/>
          </p:nvPr>
        </p:nvSpPr>
        <p:spPr>
          <a:xfrm>
            <a:off x="6172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42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42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42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3"/>
          <p:cNvSpPr txBox="1"/>
          <p:nvPr>
            <p:ph type="title"/>
          </p:nvPr>
        </p:nvSpPr>
        <p:spPr>
          <a:xfrm>
            <a:off x="839789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3"/>
          <p:cNvSpPr txBox="1"/>
          <p:nvPr>
            <p:ph idx="1" type="body"/>
          </p:nvPr>
        </p:nvSpPr>
        <p:spPr>
          <a:xfrm>
            <a:off x="839789" y="1681164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b="1" sz="1125"/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9pPr>
          </a:lstStyle>
          <a:p/>
        </p:txBody>
      </p:sp>
      <p:sp>
        <p:nvSpPr>
          <p:cNvPr id="118" name="Google Shape;118;p43"/>
          <p:cNvSpPr txBox="1"/>
          <p:nvPr>
            <p:ph idx="2" type="body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43"/>
          <p:cNvSpPr txBox="1"/>
          <p:nvPr>
            <p:ph idx="3" type="body"/>
          </p:nvPr>
        </p:nvSpPr>
        <p:spPr>
          <a:xfrm>
            <a:off x="6172202" y="1681164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b="1" sz="1125"/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9pPr>
          </a:lstStyle>
          <a:p/>
        </p:txBody>
      </p:sp>
      <p:sp>
        <p:nvSpPr>
          <p:cNvPr id="120" name="Google Shape;120;p43"/>
          <p:cNvSpPr txBox="1"/>
          <p:nvPr>
            <p:ph idx="4" type="body"/>
          </p:nvPr>
        </p:nvSpPr>
        <p:spPr>
          <a:xfrm>
            <a:off x="6172202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43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43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43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4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44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44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44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5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45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45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6"/>
          <p:cNvSpPr txBox="1"/>
          <p:nvPr>
            <p:ph type="title"/>
          </p:nvPr>
        </p:nvSpPr>
        <p:spPr>
          <a:xfrm>
            <a:off x="839789" y="457200"/>
            <a:ext cx="393223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46"/>
          <p:cNvSpPr txBox="1"/>
          <p:nvPr>
            <p:ph idx="1" type="body"/>
          </p:nvPr>
        </p:nvSpPr>
        <p:spPr>
          <a:xfrm>
            <a:off x="5183188" y="987427"/>
            <a:ext cx="6172201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8612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575"/>
              <a:buChar char="•"/>
              <a:defRPr sz="1575"/>
            </a:lvl2pPr>
            <a:lvl3pPr indent="-314325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3pPr>
            <a:lvl4pPr indent="-300037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4pPr>
            <a:lvl5pPr indent="-300037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5pPr>
            <a:lvl6pPr indent="-300037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6pPr>
            <a:lvl7pPr indent="-300037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7pPr>
            <a:lvl8pPr indent="-300037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8pPr>
            <a:lvl9pPr indent="-300037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Char char="•"/>
              <a:defRPr sz="1125"/>
            </a:lvl9pPr>
          </a:lstStyle>
          <a:p/>
        </p:txBody>
      </p:sp>
      <p:sp>
        <p:nvSpPr>
          <p:cNvPr id="136" name="Google Shape;136;p46"/>
          <p:cNvSpPr txBox="1"/>
          <p:nvPr>
            <p:ph idx="2" type="body"/>
          </p:nvPr>
        </p:nvSpPr>
        <p:spPr>
          <a:xfrm>
            <a:off x="839789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788"/>
              <a:buNone/>
              <a:defRPr sz="788"/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9pPr>
          </a:lstStyle>
          <a:p/>
        </p:txBody>
      </p:sp>
      <p:sp>
        <p:nvSpPr>
          <p:cNvPr id="137" name="Google Shape;137;p46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46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46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7"/>
          <p:cNvSpPr txBox="1"/>
          <p:nvPr>
            <p:ph type="title"/>
          </p:nvPr>
        </p:nvSpPr>
        <p:spPr>
          <a:xfrm>
            <a:off x="839789" y="457200"/>
            <a:ext cx="393223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47"/>
          <p:cNvSpPr/>
          <p:nvPr>
            <p:ph idx="2" type="pic"/>
          </p:nvPr>
        </p:nvSpPr>
        <p:spPr>
          <a:xfrm>
            <a:off x="5183188" y="987427"/>
            <a:ext cx="6172201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47"/>
          <p:cNvSpPr txBox="1"/>
          <p:nvPr>
            <p:ph idx="1" type="body"/>
          </p:nvPr>
        </p:nvSpPr>
        <p:spPr>
          <a:xfrm>
            <a:off x="839789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1pPr>
            <a:lvl2pPr indent="-2286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788"/>
              <a:buNone/>
              <a:defRPr sz="788"/>
            </a:lvl2pPr>
            <a:lvl3pPr indent="-2286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3pPr>
            <a:lvl4pPr indent="-2286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4pPr>
            <a:lvl5pPr indent="-2286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5pPr>
            <a:lvl6pPr indent="-2286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6pPr>
            <a:lvl7pPr indent="-2286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7pPr>
            <a:lvl8pPr indent="-2286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8pPr>
            <a:lvl9pPr indent="-2286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563"/>
              <a:buNone/>
              <a:defRPr sz="563"/>
            </a:lvl9pPr>
          </a:lstStyle>
          <a:p/>
        </p:txBody>
      </p:sp>
      <p:sp>
        <p:nvSpPr>
          <p:cNvPr id="144" name="Google Shape;144;p47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47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47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8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48"/>
          <p:cNvSpPr txBox="1"/>
          <p:nvPr>
            <p:ph idx="1" type="body"/>
          </p:nvPr>
        </p:nvSpPr>
        <p:spPr>
          <a:xfrm rot="5400000">
            <a:off x="3920333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48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48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48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9"/>
          <p:cNvSpPr txBox="1"/>
          <p:nvPr>
            <p:ph type="title"/>
          </p:nvPr>
        </p:nvSpPr>
        <p:spPr>
          <a:xfrm rot="5400000">
            <a:off x="7133432" y="1956595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49"/>
          <p:cNvSpPr txBox="1"/>
          <p:nvPr>
            <p:ph idx="1" type="body"/>
          </p:nvPr>
        </p:nvSpPr>
        <p:spPr>
          <a:xfrm rot="5400000">
            <a:off x="1799432" y="-596105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49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49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49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675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8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75"/>
              <a:buFont typeface="Calibri"/>
              <a:buNone/>
              <a:defRPr b="0" i="0" sz="24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p28"/>
          <p:cNvSpPr txBox="1"/>
          <p:nvPr>
            <p:ph idx="1" type="body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8612" lvl="0" marL="457200" marR="0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1575"/>
              <a:buFont typeface="Arial"/>
              <a:buChar char="•"/>
              <a:defRPr b="0" i="0" sz="15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4325" lvl="1" marL="9144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0037" lvl="2" marL="13716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Char char="•"/>
              <a:defRPr b="0" i="0" sz="112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925" lvl="3" marL="18288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925" lvl="4" marL="22860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925" lvl="5" marL="27432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925" lvl="6" marL="32004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925" lvl="7" marL="36576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925" lvl="8" marL="4114800" marR="0" rtl="0" algn="l">
              <a:lnSpc>
                <a:spcPct val="9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013"/>
              <a:buFont typeface="Arial"/>
              <a:buChar char="•"/>
              <a:defRPr b="0" i="0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28"/>
          <p:cNvSpPr txBox="1"/>
          <p:nvPr>
            <p:ph idx="10" type="dt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28"/>
          <p:cNvSpPr txBox="1"/>
          <p:nvPr>
            <p:ph idx="11" type="ftr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28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75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hyperlink" Target="https://jsis.washington.edu/japan/events/?trumbaEmbed=view%3Devent%26eventid%3D159361943" TargetMode="External"/><Relationship Id="rId5" Type="http://schemas.openxmlformats.org/officeDocument/2006/relationships/hyperlink" Target="https://depts.washington.edu/llc/lr/media/view.php?id_file=25160" TargetMode="External"/><Relationship Id="rId6" Type="http://schemas.openxmlformats.org/officeDocument/2006/relationships/hyperlink" Target="https://depts.washington.edu/llc/lr/media/view.php?id_file=25161" TargetMode="External"/><Relationship Id="rId7" Type="http://schemas.openxmlformats.org/officeDocument/2006/relationships/hyperlink" Target="https://depts.washington.edu/llc/lr/media/view.php?id_file=25162" TargetMode="External"/><Relationship Id="rId8" Type="http://schemas.openxmlformats.org/officeDocument/2006/relationships/hyperlink" Target="https://washington.zoom.us/my/aoht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"/>
          <p:cNvSpPr txBox="1"/>
          <p:nvPr>
            <p:ph type="ctrTitle"/>
          </p:nvPr>
        </p:nvSpPr>
        <p:spPr>
          <a:xfrm>
            <a:off x="638881" y="457201"/>
            <a:ext cx="10909640" cy="18326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</a:pPr>
            <a:r>
              <a:rPr lang="en-US" sz="6600"/>
              <a:t>歌で学ぶ日本語</a:t>
            </a:r>
            <a:endParaRPr/>
          </a:p>
        </p:txBody>
      </p:sp>
      <p:sp>
        <p:nvSpPr>
          <p:cNvPr id="165" name="Google Shape;165;p1"/>
          <p:cNvSpPr txBox="1"/>
          <p:nvPr>
            <p:ph idx="1" type="subTitle"/>
          </p:nvPr>
        </p:nvSpPr>
        <p:spPr>
          <a:xfrm>
            <a:off x="638881" y="2419141"/>
            <a:ext cx="10909643" cy="552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第3週、その1</a:t>
            </a:r>
            <a:endParaRPr/>
          </a:p>
        </p:txBody>
      </p:sp>
      <p:sp>
        <p:nvSpPr>
          <p:cNvPr id="166" name="Google Shape;166;p1"/>
          <p:cNvSpPr/>
          <p:nvPr/>
        </p:nvSpPr>
        <p:spPr>
          <a:xfrm>
            <a:off x="3807702" y="2343912"/>
            <a:ext cx="4572000" cy="18288"/>
          </a:xfrm>
          <a:custGeom>
            <a:rect b="b" l="l" r="r" t="t"/>
            <a:pathLst>
              <a:path extrusionOk="0" fill="none" h="18288" w="457200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extrusionOk="0" h="18288" w="457200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12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text, indoor&#10;&#10;Description automatically generated" id="167" name="Google Shape;16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0040" y="3535181"/>
            <a:ext cx="11548872" cy="2280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251" name="Google Shape;251;p10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2" name="Google Shape;252;p10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253" name="Google Shape;253;p10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254" name="Google Shape;254;p10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255" name="Google Shape;255;p10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10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10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10"/>
          <p:cNvSpPr txBox="1"/>
          <p:nvPr/>
        </p:nvSpPr>
        <p:spPr>
          <a:xfrm>
            <a:off x="6624700" y="3435350"/>
            <a:ext cx="117102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259" name="Google Shape;259;p10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60" name="Google Shape;260;p10"/>
          <p:cNvSpPr txBox="1"/>
          <p:nvPr/>
        </p:nvSpPr>
        <p:spPr>
          <a:xfrm>
            <a:off x="445542" y="2635249"/>
            <a:ext cx="384650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Classroom Learning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1"/>
          <p:cNvSpPr txBox="1"/>
          <p:nvPr/>
        </p:nvSpPr>
        <p:spPr>
          <a:xfrm>
            <a:off x="8623248" y="2265917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266" name="Google Shape;266;p11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267" name="Google Shape;267;p11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8" name="Google Shape;268;p11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269" name="Google Shape;269;p11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270" name="Google Shape;270;p11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271" name="Google Shape;271;p11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11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1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11"/>
          <p:cNvSpPr txBox="1"/>
          <p:nvPr/>
        </p:nvSpPr>
        <p:spPr>
          <a:xfrm>
            <a:off x="6624700" y="3435350"/>
            <a:ext cx="117102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275" name="Google Shape;275;p11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76" name="Google Shape;276;p11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77" name="Google Shape;277;p11"/>
          <p:cNvSpPr txBox="1"/>
          <p:nvPr/>
        </p:nvSpPr>
        <p:spPr>
          <a:xfrm>
            <a:off x="445542" y="2635249"/>
            <a:ext cx="384650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Classroom Learning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"/>
          <p:cNvSpPr txBox="1"/>
          <p:nvPr/>
        </p:nvSpPr>
        <p:spPr>
          <a:xfrm>
            <a:off x="8623248" y="2265917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283" name="Google Shape;283;p12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284" name="Google Shape;284;p12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5" name="Google Shape;285;p12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286" name="Google Shape;286;p12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287" name="Google Shape;287;p12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288" name="Google Shape;288;p12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289" name="Google Shape;289;p12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noFill/>
          <a:ln cap="flat" cmpd="sng" w="12700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12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12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2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2"/>
          <p:cNvSpPr txBox="1"/>
          <p:nvPr/>
        </p:nvSpPr>
        <p:spPr>
          <a:xfrm>
            <a:off x="6624700" y="3435350"/>
            <a:ext cx="117102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294" name="Google Shape;294;p12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95" name="Google Shape;295;p12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96" name="Google Shape;296;p12"/>
          <p:cNvSpPr txBox="1"/>
          <p:nvPr/>
        </p:nvSpPr>
        <p:spPr>
          <a:xfrm>
            <a:off x="445542" y="2635249"/>
            <a:ext cx="3846502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Classroom Learning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What’s missing?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3"/>
          <p:cNvSpPr txBox="1"/>
          <p:nvPr/>
        </p:nvSpPr>
        <p:spPr>
          <a:xfrm>
            <a:off x="8623248" y="2265917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302" name="Google Shape;302;p13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303" name="Google Shape;303;p13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4" name="Google Shape;304;p13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305" name="Google Shape;305;p13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306" name="Google Shape;306;p13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307" name="Google Shape;307;p13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308" name="Google Shape;308;p13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noFill/>
          <a:ln cap="flat" cmpd="sng" w="12700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13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13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13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13"/>
          <p:cNvSpPr txBox="1"/>
          <p:nvPr/>
        </p:nvSpPr>
        <p:spPr>
          <a:xfrm>
            <a:off x="6624700" y="3435350"/>
            <a:ext cx="117102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313" name="Google Shape;313;p13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14" name="Google Shape;314;p13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15" name="Google Shape;315;p13"/>
          <p:cNvSpPr txBox="1"/>
          <p:nvPr/>
        </p:nvSpPr>
        <p:spPr>
          <a:xfrm>
            <a:off x="445542" y="2635249"/>
            <a:ext cx="3846502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Classroom Learning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 “Using”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4"/>
          <p:cNvSpPr txBox="1"/>
          <p:nvPr/>
        </p:nvSpPr>
        <p:spPr>
          <a:xfrm>
            <a:off x="8623248" y="2265917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321" name="Google Shape;321;p14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322" name="Google Shape;322;p14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3" name="Google Shape;323;p14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324" name="Google Shape;324;p14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325" name="Google Shape;325;p14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326" name="Google Shape;326;p14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327" name="Google Shape;327;p14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14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14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14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14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332" name="Google Shape;332;p14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33" name="Google Shape;333;p14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5"/>
          <p:cNvSpPr txBox="1"/>
          <p:nvPr/>
        </p:nvSpPr>
        <p:spPr>
          <a:xfrm>
            <a:off x="8623248" y="2265917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339" name="Google Shape;339;p15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340" name="Google Shape;340;p15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Google Shape;341;p15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342" name="Google Shape;342;p15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343" name="Google Shape;343;p15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344" name="Google Shape;344;p15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345" name="Google Shape;345;p15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5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15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15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15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350" name="Google Shape;350;p15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51" name="Google Shape;351;p15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52" name="Google Shape;352;p15"/>
          <p:cNvSpPr txBox="1"/>
          <p:nvPr/>
        </p:nvSpPr>
        <p:spPr>
          <a:xfrm>
            <a:off x="4412212" y="3328757"/>
            <a:ext cx="10741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</a:t>
            </a:r>
            <a:endParaRPr/>
          </a:p>
        </p:txBody>
      </p:sp>
      <p:cxnSp>
        <p:nvCxnSpPr>
          <p:cNvPr id="353" name="Google Shape;353;p15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54" name="Google Shape;354;p15"/>
          <p:cNvSpPr txBox="1"/>
          <p:nvPr/>
        </p:nvSpPr>
        <p:spPr>
          <a:xfrm>
            <a:off x="6176904" y="5478499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cxnSp>
        <p:nvCxnSpPr>
          <p:cNvPr id="355" name="Google Shape;355;p15"/>
          <p:cNvCxnSpPr/>
          <p:nvPr/>
        </p:nvCxnSpPr>
        <p:spPr>
          <a:xfrm>
            <a:off x="5985224" y="5460750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6"/>
          <p:cNvSpPr txBox="1"/>
          <p:nvPr/>
        </p:nvSpPr>
        <p:spPr>
          <a:xfrm>
            <a:off x="8623248" y="2265917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361" name="Google Shape;361;p16"/>
          <p:cNvSpPr txBox="1"/>
          <p:nvPr/>
        </p:nvSpPr>
        <p:spPr>
          <a:xfrm>
            <a:off x="4837797" y="2230870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362" name="Google Shape;362;p16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363" name="Google Shape;363;p16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4" name="Google Shape;364;p16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365" name="Google Shape;365;p16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366" name="Google Shape;366;p16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367" name="Google Shape;367;p16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368" name="Google Shape;368;p16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16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16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16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16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373" name="Google Shape;373;p16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74" name="Google Shape;374;p16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75" name="Google Shape;375;p16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76" name="Google Shape;376;p16"/>
          <p:cNvSpPr txBox="1"/>
          <p:nvPr/>
        </p:nvSpPr>
        <p:spPr>
          <a:xfrm>
            <a:off x="7640033" y="5489855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cxnSp>
        <p:nvCxnSpPr>
          <p:cNvPr id="377" name="Google Shape;377;p16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7"/>
          <p:cNvSpPr txBox="1"/>
          <p:nvPr/>
        </p:nvSpPr>
        <p:spPr>
          <a:xfrm>
            <a:off x="8623248" y="2265917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383" name="Google Shape;383;p17"/>
          <p:cNvSpPr txBox="1"/>
          <p:nvPr/>
        </p:nvSpPr>
        <p:spPr>
          <a:xfrm>
            <a:off x="4837797" y="2230870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384" name="Google Shape;384;p17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385" name="Google Shape;385;p17"/>
          <p:cNvSpPr txBox="1"/>
          <p:nvPr/>
        </p:nvSpPr>
        <p:spPr>
          <a:xfrm>
            <a:off x="4412212" y="3328757"/>
            <a:ext cx="10741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</a:t>
            </a:r>
            <a:endParaRPr/>
          </a:p>
        </p:txBody>
      </p:sp>
      <p:sp>
        <p:nvSpPr>
          <p:cNvPr id="386" name="Google Shape;386;p17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7" name="Google Shape;387;p17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388" name="Google Shape;388;p17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389" name="Google Shape;389;p17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390" name="Google Shape;390;p17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391" name="Google Shape;391;p17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17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17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17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17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396" name="Google Shape;396;p17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97" name="Google Shape;397;p17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98" name="Google Shape;398;p17"/>
          <p:cNvCxnSpPr/>
          <p:nvPr/>
        </p:nvCxnSpPr>
        <p:spPr>
          <a:xfrm>
            <a:off x="5985224" y="537499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99" name="Google Shape;399;p17"/>
          <p:cNvSpPr txBox="1"/>
          <p:nvPr/>
        </p:nvSpPr>
        <p:spPr>
          <a:xfrm>
            <a:off x="6176904" y="5478499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cxnSp>
        <p:nvCxnSpPr>
          <p:cNvPr id="400" name="Google Shape;400;p17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01" name="Google Shape;401;p17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02" name="Google Shape;402;p17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403" name="Google Shape;403;p17"/>
          <p:cNvSpPr txBox="1"/>
          <p:nvPr/>
        </p:nvSpPr>
        <p:spPr>
          <a:xfrm>
            <a:off x="7640033" y="5489855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8"/>
          <p:cNvSpPr txBox="1"/>
          <p:nvPr/>
        </p:nvSpPr>
        <p:spPr>
          <a:xfrm>
            <a:off x="8623248" y="2265917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409" name="Google Shape;409;p18"/>
          <p:cNvSpPr txBox="1"/>
          <p:nvPr/>
        </p:nvSpPr>
        <p:spPr>
          <a:xfrm>
            <a:off x="4837797" y="2230870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410" name="Google Shape;410;p18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411" name="Google Shape;411;p18"/>
          <p:cNvSpPr txBox="1"/>
          <p:nvPr/>
        </p:nvSpPr>
        <p:spPr>
          <a:xfrm>
            <a:off x="4412212" y="3328757"/>
            <a:ext cx="10741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</a:t>
            </a:r>
            <a:endParaRPr/>
          </a:p>
        </p:txBody>
      </p:sp>
      <p:sp>
        <p:nvSpPr>
          <p:cNvPr id="412" name="Google Shape;412;p18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3" name="Google Shape;413;p18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414" name="Google Shape;414;p18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415" name="Google Shape;415;p18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416" name="Google Shape;416;p18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18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18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18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18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421" name="Google Shape;421;p18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22" name="Google Shape;422;p18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23" name="Google Shape;423;p18"/>
          <p:cNvCxnSpPr/>
          <p:nvPr/>
        </p:nvCxnSpPr>
        <p:spPr>
          <a:xfrm>
            <a:off x="5985224" y="537499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424" name="Google Shape;424;p18"/>
          <p:cNvSpPr txBox="1"/>
          <p:nvPr/>
        </p:nvSpPr>
        <p:spPr>
          <a:xfrm>
            <a:off x="6176904" y="5478499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cxnSp>
        <p:nvCxnSpPr>
          <p:cNvPr id="425" name="Google Shape;425;p18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26" name="Google Shape;426;p18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27" name="Google Shape;427;p18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428" name="Google Shape;428;p18"/>
          <p:cNvSpPr txBox="1"/>
          <p:nvPr/>
        </p:nvSpPr>
        <p:spPr>
          <a:xfrm>
            <a:off x="7640033" y="5489855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429" name="Google Shape;429;p18"/>
          <p:cNvSpPr txBox="1"/>
          <p:nvPr/>
        </p:nvSpPr>
        <p:spPr>
          <a:xfrm>
            <a:off x="6606697" y="1328358"/>
            <a:ext cx="12137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勉強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9"/>
          <p:cNvSpPr txBox="1"/>
          <p:nvPr/>
        </p:nvSpPr>
        <p:spPr>
          <a:xfrm>
            <a:off x="4541670" y="2241179"/>
            <a:ext cx="1338828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よしゅう　</a:t>
            </a:r>
            <a:endParaRPr sz="18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19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436" name="Google Shape;436;p19"/>
          <p:cNvSpPr txBox="1"/>
          <p:nvPr/>
        </p:nvSpPr>
        <p:spPr>
          <a:xfrm>
            <a:off x="4412212" y="3328757"/>
            <a:ext cx="10741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</a:t>
            </a:r>
            <a:endParaRPr/>
          </a:p>
        </p:txBody>
      </p:sp>
      <p:sp>
        <p:nvSpPr>
          <p:cNvPr id="437" name="Google Shape;437;p19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8" name="Google Shape;438;p19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439" name="Google Shape;439;p19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440" name="Google Shape;440;p19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441" name="Google Shape;441;p19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19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19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19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19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446" name="Google Shape;446;p19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47" name="Google Shape;447;p19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48" name="Google Shape;448;p19"/>
          <p:cNvCxnSpPr/>
          <p:nvPr/>
        </p:nvCxnSpPr>
        <p:spPr>
          <a:xfrm>
            <a:off x="5985224" y="537499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449" name="Google Shape;449;p19"/>
          <p:cNvSpPr txBox="1"/>
          <p:nvPr/>
        </p:nvSpPr>
        <p:spPr>
          <a:xfrm>
            <a:off x="6176904" y="5478499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cxnSp>
        <p:nvCxnSpPr>
          <p:cNvPr id="450" name="Google Shape;450;p19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51" name="Google Shape;451;p19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52" name="Google Shape;452;p19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453" name="Google Shape;453;p19"/>
          <p:cNvSpPr txBox="1"/>
          <p:nvPr/>
        </p:nvSpPr>
        <p:spPr>
          <a:xfrm>
            <a:off x="7640033" y="5489855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454" name="Google Shape;454;p19"/>
          <p:cNvSpPr txBox="1"/>
          <p:nvPr/>
        </p:nvSpPr>
        <p:spPr>
          <a:xfrm>
            <a:off x="6606697" y="1328358"/>
            <a:ext cx="12137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勉強</a:t>
            </a:r>
            <a:endParaRPr/>
          </a:p>
        </p:txBody>
      </p:sp>
      <p:sp>
        <p:nvSpPr>
          <p:cNvPr id="455" name="Google Shape;455;p19"/>
          <p:cNvSpPr txBox="1"/>
          <p:nvPr/>
        </p:nvSpPr>
        <p:spPr>
          <a:xfrm>
            <a:off x="8623248" y="2265917"/>
            <a:ext cx="646331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水曜日のゲスト</a:t>
            </a:r>
            <a:br>
              <a:rPr lang="en-US" sz="4000"/>
            </a:br>
            <a:r>
              <a:rPr lang="en-US" sz="4000"/>
              <a:t>いわた先生</a:t>
            </a:r>
            <a:endParaRPr/>
          </a:p>
        </p:txBody>
      </p:sp>
      <p:pic>
        <p:nvPicPr>
          <p:cNvPr descr="A picture containing text&#10;&#10;Description automatically generated" id="173" name="Google Shape;17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5048" y="153416"/>
            <a:ext cx="4415539" cy="20370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in a suit&#10;&#10;Description automatically generated with low confidence" id="174" name="Google Shape;17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88245" y="998924"/>
            <a:ext cx="2898862" cy="54302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imeline&#10;&#10;Description automatically generated" id="175" name="Google Shape;175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91614" y="0"/>
            <a:ext cx="530087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"/>
          <p:cNvSpPr txBox="1"/>
          <p:nvPr/>
        </p:nvSpPr>
        <p:spPr>
          <a:xfrm>
            <a:off x="279891" y="2878134"/>
            <a:ext cx="3890809" cy="3785652"/>
          </a:xfrm>
          <a:prstGeom prst="rect">
            <a:avLst/>
          </a:prstGeom>
          <a:solidFill>
            <a:srgbClr val="F9DD89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000" u="none" cap="none" strike="noStrike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This Friday!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I’ll be there! ☺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FF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Japanese job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recruiters will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be there, too!</a:t>
            </a:r>
            <a:endParaRPr b="1" sz="4000">
              <a:solidFill>
                <a:srgbClr val="FF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0"/>
          <p:cNvSpPr txBox="1"/>
          <p:nvPr/>
        </p:nvSpPr>
        <p:spPr>
          <a:xfrm>
            <a:off x="4541670" y="2241179"/>
            <a:ext cx="1338828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よしゅう　</a:t>
            </a:r>
            <a:endParaRPr sz="18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20"/>
          <p:cNvSpPr txBox="1"/>
          <p:nvPr/>
        </p:nvSpPr>
        <p:spPr>
          <a:xfrm>
            <a:off x="9025713" y="3282711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sp>
        <p:nvSpPr>
          <p:cNvPr id="462" name="Google Shape;462;p20"/>
          <p:cNvSpPr txBox="1"/>
          <p:nvPr/>
        </p:nvSpPr>
        <p:spPr>
          <a:xfrm>
            <a:off x="4412212" y="3328757"/>
            <a:ext cx="10741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</a:t>
            </a:r>
            <a:endParaRPr/>
          </a:p>
        </p:txBody>
      </p:sp>
      <p:sp>
        <p:nvSpPr>
          <p:cNvPr id="463" name="Google Shape;463;p20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4" name="Google Shape;464;p20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465" name="Google Shape;465;p20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466" name="Google Shape;466;p20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20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20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20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20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471" name="Google Shape;471;p20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72" name="Google Shape;472;p20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73" name="Google Shape;473;p20"/>
          <p:cNvCxnSpPr/>
          <p:nvPr/>
        </p:nvCxnSpPr>
        <p:spPr>
          <a:xfrm>
            <a:off x="5985224" y="537499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474" name="Google Shape;474;p20"/>
          <p:cNvSpPr txBox="1"/>
          <p:nvPr/>
        </p:nvSpPr>
        <p:spPr>
          <a:xfrm>
            <a:off x="6176904" y="5478499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cxnSp>
        <p:nvCxnSpPr>
          <p:cNvPr id="475" name="Google Shape;475;p20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76" name="Google Shape;476;p20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77" name="Google Shape;477;p20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478" name="Google Shape;478;p20"/>
          <p:cNvSpPr txBox="1"/>
          <p:nvPr/>
        </p:nvSpPr>
        <p:spPr>
          <a:xfrm>
            <a:off x="7640033" y="5489855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sp>
        <p:nvSpPr>
          <p:cNvPr id="479" name="Google Shape;479;p20"/>
          <p:cNvSpPr txBox="1"/>
          <p:nvPr/>
        </p:nvSpPr>
        <p:spPr>
          <a:xfrm>
            <a:off x="6606697" y="1328358"/>
            <a:ext cx="12137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勉強</a:t>
            </a:r>
            <a:endParaRPr/>
          </a:p>
        </p:txBody>
      </p:sp>
      <p:sp>
        <p:nvSpPr>
          <p:cNvPr id="480" name="Google Shape;480;p20"/>
          <p:cNvSpPr txBox="1"/>
          <p:nvPr/>
        </p:nvSpPr>
        <p:spPr>
          <a:xfrm>
            <a:off x="8623248" y="2265917"/>
            <a:ext cx="646331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sp>
        <p:nvSpPr>
          <p:cNvPr id="481" name="Google Shape;481;p20"/>
          <p:cNvSpPr txBox="1"/>
          <p:nvPr/>
        </p:nvSpPr>
        <p:spPr>
          <a:xfrm>
            <a:off x="8905583" y="4542986"/>
            <a:ext cx="3270447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練習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　れんしゅう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1"/>
          <p:cNvSpPr txBox="1"/>
          <p:nvPr/>
        </p:nvSpPr>
        <p:spPr>
          <a:xfrm>
            <a:off x="4541670" y="2241179"/>
            <a:ext cx="1338828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よしゅう　</a:t>
            </a:r>
            <a:endParaRPr sz="18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21"/>
          <p:cNvSpPr txBox="1"/>
          <p:nvPr/>
        </p:nvSpPr>
        <p:spPr>
          <a:xfrm>
            <a:off x="4412212" y="3328757"/>
            <a:ext cx="10741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</a:t>
            </a:r>
            <a:endParaRPr/>
          </a:p>
        </p:txBody>
      </p:sp>
      <p:sp>
        <p:nvSpPr>
          <p:cNvPr id="488" name="Google Shape;488;p21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9" name="Google Shape;489;p21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490" name="Google Shape;490;p21"/>
          <p:cNvSpPr txBox="1"/>
          <p:nvPr/>
        </p:nvSpPr>
        <p:spPr>
          <a:xfrm>
            <a:off x="4806016" y="4552258"/>
            <a:ext cx="1370888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endParaRPr/>
          </a:p>
        </p:txBody>
      </p:sp>
      <p:sp>
        <p:nvSpPr>
          <p:cNvPr id="491" name="Google Shape;491;p21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21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21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1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496" name="Google Shape;496;p21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97" name="Google Shape;497;p21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98" name="Google Shape;498;p21"/>
          <p:cNvCxnSpPr/>
          <p:nvPr/>
        </p:nvCxnSpPr>
        <p:spPr>
          <a:xfrm>
            <a:off x="5985224" y="537499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499" name="Google Shape;499;p21"/>
          <p:cNvSpPr txBox="1"/>
          <p:nvPr/>
        </p:nvSpPr>
        <p:spPr>
          <a:xfrm>
            <a:off x="6176904" y="5478499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cxnSp>
        <p:nvCxnSpPr>
          <p:cNvPr id="500" name="Google Shape;500;p21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01" name="Google Shape;501;p21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02" name="Google Shape;502;p21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03" name="Google Shape;503;p21"/>
          <p:cNvSpPr txBox="1"/>
          <p:nvPr/>
        </p:nvSpPr>
        <p:spPr>
          <a:xfrm>
            <a:off x="6606697" y="1328358"/>
            <a:ext cx="12137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勉強</a:t>
            </a:r>
            <a:endParaRPr/>
          </a:p>
        </p:txBody>
      </p:sp>
      <p:sp>
        <p:nvSpPr>
          <p:cNvPr id="504" name="Google Shape;504;p21"/>
          <p:cNvSpPr txBox="1"/>
          <p:nvPr/>
        </p:nvSpPr>
        <p:spPr>
          <a:xfrm>
            <a:off x="8623248" y="2265917"/>
            <a:ext cx="646331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sp>
        <p:nvSpPr>
          <p:cNvPr id="505" name="Google Shape;505;p21"/>
          <p:cNvSpPr txBox="1"/>
          <p:nvPr/>
        </p:nvSpPr>
        <p:spPr>
          <a:xfrm>
            <a:off x="8905583" y="4542986"/>
            <a:ext cx="3270447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練習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　れんしゅう</a:t>
            </a:r>
            <a:endParaRPr/>
          </a:p>
        </p:txBody>
      </p:sp>
      <p:sp>
        <p:nvSpPr>
          <p:cNvPr id="506" name="Google Shape;506;p21"/>
          <p:cNvSpPr txBox="1"/>
          <p:nvPr/>
        </p:nvSpPr>
        <p:spPr>
          <a:xfrm>
            <a:off x="9025713" y="3282711"/>
            <a:ext cx="1853392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フィードバック </a:t>
            </a:r>
            <a:endParaRPr/>
          </a:p>
        </p:txBody>
      </p:sp>
      <p:sp>
        <p:nvSpPr>
          <p:cNvPr id="507" name="Google Shape;507;p21"/>
          <p:cNvSpPr txBox="1"/>
          <p:nvPr/>
        </p:nvSpPr>
        <p:spPr>
          <a:xfrm>
            <a:off x="8048818" y="5489855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2"/>
          <p:cNvSpPr txBox="1"/>
          <p:nvPr/>
        </p:nvSpPr>
        <p:spPr>
          <a:xfrm>
            <a:off x="4541670" y="2241179"/>
            <a:ext cx="1338828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よしゅう　</a:t>
            </a:r>
            <a:endParaRPr sz="18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2"/>
          <p:cNvSpPr txBox="1"/>
          <p:nvPr/>
        </p:nvSpPr>
        <p:spPr>
          <a:xfrm>
            <a:off x="4412212" y="3328757"/>
            <a:ext cx="10741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</a:t>
            </a:r>
            <a:endParaRPr/>
          </a:p>
        </p:txBody>
      </p:sp>
      <p:sp>
        <p:nvSpPr>
          <p:cNvPr id="514" name="Google Shape;514;p22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5" name="Google Shape;515;p22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516" name="Google Shape;516;p22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22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22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22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22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521" name="Google Shape;521;p22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22" name="Google Shape;522;p22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23" name="Google Shape;523;p22"/>
          <p:cNvCxnSpPr/>
          <p:nvPr/>
        </p:nvCxnSpPr>
        <p:spPr>
          <a:xfrm>
            <a:off x="5985224" y="537499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24" name="Google Shape;524;p22"/>
          <p:cNvSpPr txBox="1"/>
          <p:nvPr/>
        </p:nvSpPr>
        <p:spPr>
          <a:xfrm>
            <a:off x="6176904" y="5478499"/>
            <a:ext cx="1127040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Feedback </a:t>
            </a:r>
            <a:endParaRPr/>
          </a:p>
        </p:txBody>
      </p:sp>
      <p:cxnSp>
        <p:nvCxnSpPr>
          <p:cNvPr id="525" name="Google Shape;525;p22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26" name="Google Shape;526;p22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27" name="Google Shape;527;p22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28" name="Google Shape;528;p22"/>
          <p:cNvSpPr txBox="1"/>
          <p:nvPr/>
        </p:nvSpPr>
        <p:spPr>
          <a:xfrm>
            <a:off x="6606697" y="1328358"/>
            <a:ext cx="12137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勉強</a:t>
            </a:r>
            <a:endParaRPr/>
          </a:p>
        </p:txBody>
      </p:sp>
      <p:sp>
        <p:nvSpPr>
          <p:cNvPr id="529" name="Google Shape;529;p22"/>
          <p:cNvSpPr txBox="1"/>
          <p:nvPr/>
        </p:nvSpPr>
        <p:spPr>
          <a:xfrm>
            <a:off x="8623248" y="2265917"/>
            <a:ext cx="646331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sp>
        <p:nvSpPr>
          <p:cNvPr id="530" name="Google Shape;530;p22"/>
          <p:cNvSpPr txBox="1"/>
          <p:nvPr/>
        </p:nvSpPr>
        <p:spPr>
          <a:xfrm>
            <a:off x="8905583" y="4542986"/>
            <a:ext cx="3270447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練習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　れんしゅう</a:t>
            </a:r>
            <a:endParaRPr/>
          </a:p>
        </p:txBody>
      </p:sp>
      <p:sp>
        <p:nvSpPr>
          <p:cNvPr id="531" name="Google Shape;531;p22"/>
          <p:cNvSpPr txBox="1"/>
          <p:nvPr/>
        </p:nvSpPr>
        <p:spPr>
          <a:xfrm>
            <a:off x="9025713" y="3282711"/>
            <a:ext cx="1853392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フィードバック </a:t>
            </a:r>
            <a:endParaRPr/>
          </a:p>
        </p:txBody>
      </p:sp>
      <p:sp>
        <p:nvSpPr>
          <p:cNvPr id="532" name="Google Shape;532;p22"/>
          <p:cNvSpPr txBox="1"/>
          <p:nvPr/>
        </p:nvSpPr>
        <p:spPr>
          <a:xfrm>
            <a:off x="8048818" y="5489855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sp>
        <p:nvSpPr>
          <p:cNvPr id="533" name="Google Shape;533;p22"/>
          <p:cNvSpPr txBox="1"/>
          <p:nvPr/>
        </p:nvSpPr>
        <p:spPr>
          <a:xfrm>
            <a:off x="3456888" y="4579961"/>
            <a:ext cx="2241319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使用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しよう　</a:t>
            </a:r>
            <a:endParaRPr b="1" sz="4000">
              <a:solidFill>
                <a:srgbClr val="EFF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3"/>
          <p:cNvSpPr txBox="1"/>
          <p:nvPr/>
        </p:nvSpPr>
        <p:spPr>
          <a:xfrm>
            <a:off x="4541670" y="2241179"/>
            <a:ext cx="1338828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よしゅう　</a:t>
            </a:r>
            <a:endParaRPr sz="18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3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0" name="Google Shape;540;p23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541" name="Google Shape;541;p23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23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3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3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23"/>
          <p:cNvSpPr txBox="1"/>
          <p:nvPr/>
        </p:nvSpPr>
        <p:spPr>
          <a:xfrm>
            <a:off x="6578980" y="3435350"/>
            <a:ext cx="13228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cxnSp>
        <p:nvCxnSpPr>
          <p:cNvPr id="546" name="Google Shape;546;p23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47" name="Google Shape;547;p23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48" name="Google Shape;548;p23"/>
          <p:cNvCxnSpPr/>
          <p:nvPr/>
        </p:nvCxnSpPr>
        <p:spPr>
          <a:xfrm>
            <a:off x="5985224" y="537499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49" name="Google Shape;549;p23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50" name="Google Shape;550;p23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51" name="Google Shape;551;p23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52" name="Google Shape;552;p23"/>
          <p:cNvSpPr txBox="1"/>
          <p:nvPr/>
        </p:nvSpPr>
        <p:spPr>
          <a:xfrm>
            <a:off x="6606697" y="1328358"/>
            <a:ext cx="12137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勉強</a:t>
            </a:r>
            <a:endParaRPr/>
          </a:p>
        </p:txBody>
      </p:sp>
      <p:sp>
        <p:nvSpPr>
          <p:cNvPr id="553" name="Google Shape;553;p23"/>
          <p:cNvSpPr txBox="1"/>
          <p:nvPr/>
        </p:nvSpPr>
        <p:spPr>
          <a:xfrm>
            <a:off x="8623248" y="2265917"/>
            <a:ext cx="646331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sp>
        <p:nvSpPr>
          <p:cNvPr id="554" name="Google Shape;554;p23"/>
          <p:cNvSpPr txBox="1"/>
          <p:nvPr/>
        </p:nvSpPr>
        <p:spPr>
          <a:xfrm>
            <a:off x="8905583" y="4542986"/>
            <a:ext cx="3270447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練習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　れんしゅう</a:t>
            </a:r>
            <a:endParaRPr/>
          </a:p>
        </p:txBody>
      </p:sp>
      <p:sp>
        <p:nvSpPr>
          <p:cNvPr id="555" name="Google Shape;555;p23"/>
          <p:cNvSpPr txBox="1"/>
          <p:nvPr/>
        </p:nvSpPr>
        <p:spPr>
          <a:xfrm>
            <a:off x="9025713" y="3282711"/>
            <a:ext cx="1853392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フィードバック </a:t>
            </a:r>
            <a:endParaRPr/>
          </a:p>
        </p:txBody>
      </p:sp>
      <p:sp>
        <p:nvSpPr>
          <p:cNvPr id="556" name="Google Shape;556;p23"/>
          <p:cNvSpPr txBox="1"/>
          <p:nvPr/>
        </p:nvSpPr>
        <p:spPr>
          <a:xfrm>
            <a:off x="8048818" y="5489855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sp>
        <p:nvSpPr>
          <p:cNvPr id="557" name="Google Shape;557;p23"/>
          <p:cNvSpPr txBox="1"/>
          <p:nvPr/>
        </p:nvSpPr>
        <p:spPr>
          <a:xfrm>
            <a:off x="3456888" y="4579961"/>
            <a:ext cx="2241319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使用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しよう　</a:t>
            </a:r>
            <a:endParaRPr b="1" sz="4000">
              <a:solidFill>
                <a:srgbClr val="EFF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23"/>
          <p:cNvSpPr txBox="1"/>
          <p:nvPr/>
        </p:nvSpPr>
        <p:spPr>
          <a:xfrm>
            <a:off x="3688992" y="3327746"/>
            <a:ext cx="1800493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フィードバック</a:t>
            </a:r>
            <a:endParaRPr/>
          </a:p>
        </p:txBody>
      </p:sp>
      <p:sp>
        <p:nvSpPr>
          <p:cNvPr id="559" name="Google Shape;559;p23"/>
          <p:cNvSpPr txBox="1"/>
          <p:nvPr/>
        </p:nvSpPr>
        <p:spPr>
          <a:xfrm>
            <a:off x="5972411" y="5489855"/>
            <a:ext cx="18004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フィードバック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24"/>
          <p:cNvSpPr txBox="1"/>
          <p:nvPr/>
        </p:nvSpPr>
        <p:spPr>
          <a:xfrm>
            <a:off x="8623248" y="2265917"/>
            <a:ext cx="646331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sp>
        <p:nvSpPr>
          <p:cNvPr id="565" name="Google Shape;565;p24"/>
          <p:cNvSpPr txBox="1"/>
          <p:nvPr/>
        </p:nvSpPr>
        <p:spPr>
          <a:xfrm>
            <a:off x="4541670" y="2241179"/>
            <a:ext cx="1338828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よしゅう　</a:t>
            </a:r>
            <a:endParaRPr sz="18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6" name="Google Shape;566;p24"/>
          <p:cNvSpPr txBox="1"/>
          <p:nvPr/>
        </p:nvSpPr>
        <p:spPr>
          <a:xfrm>
            <a:off x="9025713" y="3282711"/>
            <a:ext cx="1853392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フィードバック </a:t>
            </a:r>
            <a:endParaRPr/>
          </a:p>
        </p:txBody>
      </p:sp>
      <p:sp>
        <p:nvSpPr>
          <p:cNvPr id="567" name="Google Shape;567;p24"/>
          <p:cNvSpPr txBox="1"/>
          <p:nvPr/>
        </p:nvSpPr>
        <p:spPr>
          <a:xfrm>
            <a:off x="3688992" y="3327746"/>
            <a:ext cx="1800493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フィードバック</a:t>
            </a:r>
            <a:endParaRPr/>
          </a:p>
        </p:txBody>
      </p:sp>
      <p:sp>
        <p:nvSpPr>
          <p:cNvPr id="568" name="Google Shape;568;p24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9" name="Google Shape;569;p24"/>
          <p:cNvSpPr txBox="1"/>
          <p:nvPr/>
        </p:nvSpPr>
        <p:spPr>
          <a:xfrm>
            <a:off x="6606697" y="1328358"/>
            <a:ext cx="12137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勉強</a:t>
            </a:r>
            <a:endParaRPr/>
          </a:p>
        </p:txBody>
      </p:sp>
      <p:sp>
        <p:nvSpPr>
          <p:cNvPr id="570" name="Google Shape;570;p24"/>
          <p:cNvSpPr txBox="1"/>
          <p:nvPr/>
        </p:nvSpPr>
        <p:spPr>
          <a:xfrm>
            <a:off x="3456888" y="4579961"/>
            <a:ext cx="2241319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使用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しよう　</a:t>
            </a:r>
            <a:endParaRPr b="1" sz="4000">
              <a:solidFill>
                <a:srgbClr val="EFF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24"/>
          <p:cNvSpPr txBox="1"/>
          <p:nvPr/>
        </p:nvSpPr>
        <p:spPr>
          <a:xfrm>
            <a:off x="8905583" y="4542986"/>
            <a:ext cx="3270447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練習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　れんしゅう</a:t>
            </a:r>
            <a:endParaRPr/>
          </a:p>
        </p:txBody>
      </p:sp>
      <p:sp>
        <p:nvSpPr>
          <p:cNvPr id="572" name="Google Shape;572;p24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24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24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24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24"/>
          <p:cNvSpPr txBox="1"/>
          <p:nvPr/>
        </p:nvSpPr>
        <p:spPr>
          <a:xfrm>
            <a:off x="6654800" y="3353054"/>
            <a:ext cx="111810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上達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じょうたつ</a:t>
            </a:r>
            <a:endParaRPr/>
          </a:p>
        </p:txBody>
      </p:sp>
      <p:cxnSp>
        <p:nvCxnSpPr>
          <p:cNvPr id="577" name="Google Shape;577;p24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78" name="Google Shape;578;p24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79" name="Google Shape;579;p24"/>
          <p:cNvSpPr txBox="1"/>
          <p:nvPr/>
        </p:nvSpPr>
        <p:spPr>
          <a:xfrm>
            <a:off x="5972411" y="5489855"/>
            <a:ext cx="18004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フィードバック</a:t>
            </a:r>
            <a:endParaRPr/>
          </a:p>
        </p:txBody>
      </p:sp>
      <p:cxnSp>
        <p:nvCxnSpPr>
          <p:cNvPr id="580" name="Google Shape;580;p24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81" name="Google Shape;581;p24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82" name="Google Shape;582;p24"/>
          <p:cNvSpPr txBox="1"/>
          <p:nvPr/>
        </p:nvSpPr>
        <p:spPr>
          <a:xfrm>
            <a:off x="8048818" y="5489855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cxnSp>
        <p:nvCxnSpPr>
          <p:cNvPr id="583" name="Google Shape;583;p24"/>
          <p:cNvCxnSpPr/>
          <p:nvPr/>
        </p:nvCxnSpPr>
        <p:spPr>
          <a:xfrm>
            <a:off x="5985224" y="537499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84" name="Google Shape;584;p24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85" name="Google Shape;585;p24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5"/>
          <p:cNvSpPr txBox="1"/>
          <p:nvPr/>
        </p:nvSpPr>
        <p:spPr>
          <a:xfrm>
            <a:off x="8623248" y="2265917"/>
            <a:ext cx="646331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sp>
        <p:nvSpPr>
          <p:cNvPr id="591" name="Google Shape;591;p25"/>
          <p:cNvSpPr txBox="1"/>
          <p:nvPr/>
        </p:nvSpPr>
        <p:spPr>
          <a:xfrm>
            <a:off x="4541670" y="2241179"/>
            <a:ext cx="1338828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よしゅう　</a:t>
            </a:r>
            <a:endParaRPr sz="180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25"/>
          <p:cNvSpPr txBox="1"/>
          <p:nvPr/>
        </p:nvSpPr>
        <p:spPr>
          <a:xfrm>
            <a:off x="9025713" y="3282711"/>
            <a:ext cx="1853392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フィードバック </a:t>
            </a:r>
            <a:endParaRPr/>
          </a:p>
        </p:txBody>
      </p:sp>
      <p:sp>
        <p:nvSpPr>
          <p:cNvPr id="593" name="Google Shape;593;p25"/>
          <p:cNvSpPr txBox="1"/>
          <p:nvPr/>
        </p:nvSpPr>
        <p:spPr>
          <a:xfrm>
            <a:off x="3688992" y="3327746"/>
            <a:ext cx="1800493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フィードバック</a:t>
            </a:r>
            <a:endParaRPr/>
          </a:p>
        </p:txBody>
      </p:sp>
      <p:sp>
        <p:nvSpPr>
          <p:cNvPr id="594" name="Google Shape;594;p25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5" name="Google Shape;595;p25"/>
          <p:cNvSpPr txBox="1"/>
          <p:nvPr/>
        </p:nvSpPr>
        <p:spPr>
          <a:xfrm>
            <a:off x="445542" y="281354"/>
            <a:ext cx="2031325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語学の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要素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ごがくの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ようそ</a:t>
            </a:r>
            <a:endParaRPr/>
          </a:p>
        </p:txBody>
      </p:sp>
      <p:sp>
        <p:nvSpPr>
          <p:cNvPr id="596" name="Google Shape;596;p25"/>
          <p:cNvSpPr txBox="1"/>
          <p:nvPr/>
        </p:nvSpPr>
        <p:spPr>
          <a:xfrm>
            <a:off x="6606697" y="1328358"/>
            <a:ext cx="12137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勉強</a:t>
            </a:r>
            <a:endParaRPr/>
          </a:p>
        </p:txBody>
      </p:sp>
      <p:sp>
        <p:nvSpPr>
          <p:cNvPr id="597" name="Google Shape;597;p25"/>
          <p:cNvSpPr txBox="1"/>
          <p:nvPr/>
        </p:nvSpPr>
        <p:spPr>
          <a:xfrm>
            <a:off x="3456888" y="4579961"/>
            <a:ext cx="2241319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使用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EFF019"/>
                </a:solidFill>
                <a:latin typeface="Calibri"/>
                <a:ea typeface="Calibri"/>
                <a:cs typeface="Calibri"/>
                <a:sym typeface="Calibri"/>
              </a:rPr>
              <a:t>しよう　</a:t>
            </a:r>
            <a:endParaRPr b="1" sz="4000">
              <a:solidFill>
                <a:srgbClr val="EFF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25"/>
          <p:cNvSpPr txBox="1"/>
          <p:nvPr/>
        </p:nvSpPr>
        <p:spPr>
          <a:xfrm>
            <a:off x="8905583" y="4542986"/>
            <a:ext cx="3270447" cy="1323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練習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　れんしゅう</a:t>
            </a:r>
            <a:endParaRPr/>
          </a:p>
        </p:txBody>
      </p:sp>
      <p:sp>
        <p:nvSpPr>
          <p:cNvPr id="599" name="Google Shape;599;p25"/>
          <p:cNvSpPr/>
          <p:nvPr/>
        </p:nvSpPr>
        <p:spPr>
          <a:xfrm rot="-1986102">
            <a:off x="5519959" y="3159179"/>
            <a:ext cx="3121799" cy="1123258"/>
          </a:xfrm>
          <a:prstGeom prst="ellipse">
            <a:avLst/>
          </a:prstGeom>
          <a:solidFill>
            <a:srgbClr val="EFF019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25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25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p25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25"/>
          <p:cNvSpPr txBox="1"/>
          <p:nvPr/>
        </p:nvSpPr>
        <p:spPr>
          <a:xfrm>
            <a:off x="6654800" y="3353054"/>
            <a:ext cx="111810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上達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じょうたつ</a:t>
            </a:r>
            <a:endParaRPr/>
          </a:p>
        </p:txBody>
      </p:sp>
      <p:cxnSp>
        <p:nvCxnSpPr>
          <p:cNvPr id="604" name="Google Shape;604;p25"/>
          <p:cNvCxnSpPr/>
          <p:nvPr/>
        </p:nvCxnSpPr>
        <p:spPr>
          <a:xfrm flipH="1" rot="10800000">
            <a:off x="5164281" y="2015462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605" name="Google Shape;605;p25"/>
          <p:cNvCxnSpPr/>
          <p:nvPr/>
        </p:nvCxnSpPr>
        <p:spPr>
          <a:xfrm rot="10800000">
            <a:off x="8337550" y="1964459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606" name="Google Shape;606;p25"/>
          <p:cNvSpPr txBox="1"/>
          <p:nvPr/>
        </p:nvSpPr>
        <p:spPr>
          <a:xfrm>
            <a:off x="5972411" y="5489855"/>
            <a:ext cx="18004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8BC1B"/>
                </a:solidFill>
                <a:latin typeface="Calibri"/>
                <a:ea typeface="Calibri"/>
                <a:cs typeface="Calibri"/>
                <a:sym typeface="Calibri"/>
              </a:rPr>
              <a:t>フィードバック</a:t>
            </a:r>
            <a:endParaRPr/>
          </a:p>
        </p:txBody>
      </p:sp>
      <p:cxnSp>
        <p:nvCxnSpPr>
          <p:cNvPr id="607" name="Google Shape;607;p25"/>
          <p:cNvCxnSpPr/>
          <p:nvPr/>
        </p:nvCxnSpPr>
        <p:spPr>
          <a:xfrm flipH="1">
            <a:off x="5136221" y="2265917"/>
            <a:ext cx="1015260" cy="2384051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608" name="Google Shape;608;p25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609" name="Google Shape;609;p25"/>
          <p:cNvSpPr txBox="1"/>
          <p:nvPr/>
        </p:nvSpPr>
        <p:spPr>
          <a:xfrm>
            <a:off x="8048818" y="5489855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08480"/>
                </a:solidFill>
                <a:latin typeface="Calibri"/>
                <a:ea typeface="Calibri"/>
                <a:cs typeface="Calibri"/>
                <a:sym typeface="Calibri"/>
              </a:rPr>
              <a:t>予習</a:t>
            </a:r>
            <a:endParaRPr/>
          </a:p>
        </p:txBody>
      </p:sp>
      <p:cxnSp>
        <p:nvCxnSpPr>
          <p:cNvPr id="610" name="Google Shape;610;p25"/>
          <p:cNvCxnSpPr/>
          <p:nvPr/>
        </p:nvCxnSpPr>
        <p:spPr>
          <a:xfrm>
            <a:off x="5985224" y="537499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EFF019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611" name="Google Shape;611;p25"/>
          <p:cNvCxnSpPr/>
          <p:nvPr/>
        </p:nvCxnSpPr>
        <p:spPr>
          <a:xfrm rot="10800000">
            <a:off x="5758152" y="5444849"/>
            <a:ext cx="2926866" cy="0"/>
          </a:xfrm>
          <a:prstGeom prst="straightConnector1">
            <a:avLst/>
          </a:prstGeom>
          <a:noFill/>
          <a:ln cap="flat" cmpd="sng" w="76200">
            <a:solidFill>
              <a:srgbClr val="FF948F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"/>
          <p:cNvSpPr txBox="1"/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75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descr="Text&#10;&#10;Description automatically generated" id="183" name="Google Shape;183;p3"/>
          <p:cNvPicPr preferRelativeResize="0"/>
          <p:nvPr/>
        </p:nvPicPr>
        <p:blipFill rotWithShape="1">
          <a:blip r:embed="rId3">
            <a:alphaModFix/>
          </a:blip>
          <a:srcRect b="53432" l="0" r="0" t="0"/>
          <a:stretch/>
        </p:blipFill>
        <p:spPr>
          <a:xfrm>
            <a:off x="0" y="266218"/>
            <a:ext cx="12751702" cy="6591782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"/>
          <p:cNvSpPr txBox="1"/>
          <p:nvPr/>
        </p:nvSpPr>
        <p:spPr>
          <a:xfrm>
            <a:off x="6435524" y="1247900"/>
            <a:ext cx="5476060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 u="sng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JSIS events page for this event</a:t>
            </a:r>
            <a:endParaRPr b="1" sz="2800">
              <a:solidFill>
                <a:srgbClr val="7030A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7030A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Please view Andrew's pre-recorded lectures before the the Q&amp;A event on Zoom (requires UW ID login):</a:t>
            </a:r>
            <a:b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https://depts.washington.edu/llc/lr/media/view.php?id_file=25160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(Part 1)</a:t>
            </a:r>
            <a:b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https://depts.washington.edu/llc/lr/media/view.php?id_file=25161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(Part 2)</a:t>
            </a:r>
            <a:b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https://depts.washington.edu/llc/lr/media/view.php?id_file=25162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b="1" sz="2800">
              <a:solidFill>
                <a:srgbClr val="7030A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5" name="Google Shape;185;p3"/>
          <p:cNvSpPr/>
          <p:nvPr/>
        </p:nvSpPr>
        <p:spPr>
          <a:xfrm>
            <a:off x="1905431" y="6037505"/>
            <a:ext cx="8847294" cy="646331"/>
          </a:xfrm>
          <a:custGeom>
            <a:rect b="b" l="l" r="r" t="t"/>
            <a:pathLst>
              <a:path extrusionOk="0" fill="none" h="646331" w="8847294">
                <a:moveTo>
                  <a:pt x="0" y="0"/>
                </a:moveTo>
                <a:cubicBezTo>
                  <a:pt x="277672" y="-78310"/>
                  <a:pt x="449983" y="81676"/>
                  <a:pt x="766765" y="0"/>
                </a:cubicBezTo>
                <a:cubicBezTo>
                  <a:pt x="1083548" y="-81676"/>
                  <a:pt x="986469" y="6032"/>
                  <a:pt x="1179639" y="0"/>
                </a:cubicBezTo>
                <a:cubicBezTo>
                  <a:pt x="1372809" y="-6032"/>
                  <a:pt x="1571595" y="19536"/>
                  <a:pt x="1769459" y="0"/>
                </a:cubicBezTo>
                <a:cubicBezTo>
                  <a:pt x="1967323" y="-19536"/>
                  <a:pt x="2145064" y="31963"/>
                  <a:pt x="2447751" y="0"/>
                </a:cubicBezTo>
                <a:cubicBezTo>
                  <a:pt x="2750438" y="-31963"/>
                  <a:pt x="2618885" y="9547"/>
                  <a:pt x="2772152" y="0"/>
                </a:cubicBezTo>
                <a:cubicBezTo>
                  <a:pt x="2925419" y="-9547"/>
                  <a:pt x="3010244" y="13466"/>
                  <a:pt x="3096553" y="0"/>
                </a:cubicBezTo>
                <a:cubicBezTo>
                  <a:pt x="3182862" y="-13466"/>
                  <a:pt x="3627275" y="71566"/>
                  <a:pt x="3863318" y="0"/>
                </a:cubicBezTo>
                <a:cubicBezTo>
                  <a:pt x="4099361" y="-71566"/>
                  <a:pt x="4183842" y="36756"/>
                  <a:pt x="4453138" y="0"/>
                </a:cubicBezTo>
                <a:cubicBezTo>
                  <a:pt x="4722434" y="-36756"/>
                  <a:pt x="4675880" y="29965"/>
                  <a:pt x="4777539" y="0"/>
                </a:cubicBezTo>
                <a:cubicBezTo>
                  <a:pt x="4879198" y="-29965"/>
                  <a:pt x="5188005" y="28652"/>
                  <a:pt x="5367358" y="0"/>
                </a:cubicBezTo>
                <a:cubicBezTo>
                  <a:pt x="5546711" y="-28652"/>
                  <a:pt x="5914803" y="44187"/>
                  <a:pt x="6134124" y="0"/>
                </a:cubicBezTo>
                <a:cubicBezTo>
                  <a:pt x="6353445" y="-44187"/>
                  <a:pt x="6448516" y="37662"/>
                  <a:pt x="6635471" y="0"/>
                </a:cubicBezTo>
                <a:cubicBezTo>
                  <a:pt x="6822426" y="-37662"/>
                  <a:pt x="6990302" y="52188"/>
                  <a:pt x="7136817" y="0"/>
                </a:cubicBezTo>
                <a:cubicBezTo>
                  <a:pt x="7283332" y="-52188"/>
                  <a:pt x="7606634" y="25937"/>
                  <a:pt x="7726637" y="0"/>
                </a:cubicBezTo>
                <a:cubicBezTo>
                  <a:pt x="7846640" y="-25937"/>
                  <a:pt x="8613122" y="131083"/>
                  <a:pt x="8847294" y="0"/>
                </a:cubicBezTo>
                <a:cubicBezTo>
                  <a:pt x="8877266" y="66370"/>
                  <a:pt x="8813037" y="230302"/>
                  <a:pt x="8847294" y="329629"/>
                </a:cubicBezTo>
                <a:cubicBezTo>
                  <a:pt x="8881551" y="428956"/>
                  <a:pt x="8809506" y="546362"/>
                  <a:pt x="8847294" y="646331"/>
                </a:cubicBezTo>
                <a:cubicBezTo>
                  <a:pt x="8684637" y="659961"/>
                  <a:pt x="8569353" y="610559"/>
                  <a:pt x="8345947" y="646331"/>
                </a:cubicBezTo>
                <a:cubicBezTo>
                  <a:pt x="8122541" y="682103"/>
                  <a:pt x="8016888" y="621467"/>
                  <a:pt x="7933074" y="646331"/>
                </a:cubicBezTo>
                <a:cubicBezTo>
                  <a:pt x="7849260" y="671195"/>
                  <a:pt x="7501964" y="632405"/>
                  <a:pt x="7166308" y="646331"/>
                </a:cubicBezTo>
                <a:cubicBezTo>
                  <a:pt x="6830652" y="660257"/>
                  <a:pt x="6762185" y="643833"/>
                  <a:pt x="6576489" y="646331"/>
                </a:cubicBezTo>
                <a:cubicBezTo>
                  <a:pt x="6390793" y="648829"/>
                  <a:pt x="6341553" y="639109"/>
                  <a:pt x="6252088" y="646331"/>
                </a:cubicBezTo>
                <a:cubicBezTo>
                  <a:pt x="6162623" y="653553"/>
                  <a:pt x="5794209" y="576996"/>
                  <a:pt x="5662268" y="646331"/>
                </a:cubicBezTo>
                <a:cubicBezTo>
                  <a:pt x="5530327" y="715666"/>
                  <a:pt x="5264286" y="588777"/>
                  <a:pt x="5160922" y="646331"/>
                </a:cubicBezTo>
                <a:cubicBezTo>
                  <a:pt x="5057558" y="703885"/>
                  <a:pt x="4801884" y="592487"/>
                  <a:pt x="4659575" y="646331"/>
                </a:cubicBezTo>
                <a:cubicBezTo>
                  <a:pt x="4517266" y="700175"/>
                  <a:pt x="4334950" y="636132"/>
                  <a:pt x="4158228" y="646331"/>
                </a:cubicBezTo>
                <a:cubicBezTo>
                  <a:pt x="3981506" y="656530"/>
                  <a:pt x="3829993" y="620896"/>
                  <a:pt x="3656882" y="646331"/>
                </a:cubicBezTo>
                <a:cubicBezTo>
                  <a:pt x="3483771" y="671766"/>
                  <a:pt x="3303755" y="605242"/>
                  <a:pt x="2978589" y="646331"/>
                </a:cubicBezTo>
                <a:cubicBezTo>
                  <a:pt x="2653423" y="687420"/>
                  <a:pt x="2518806" y="636287"/>
                  <a:pt x="2388769" y="646331"/>
                </a:cubicBezTo>
                <a:cubicBezTo>
                  <a:pt x="2258732" y="656375"/>
                  <a:pt x="2203902" y="641939"/>
                  <a:pt x="2064369" y="646331"/>
                </a:cubicBezTo>
                <a:cubicBezTo>
                  <a:pt x="1924836" y="650723"/>
                  <a:pt x="1719264" y="617821"/>
                  <a:pt x="1563022" y="646331"/>
                </a:cubicBezTo>
                <a:cubicBezTo>
                  <a:pt x="1406780" y="674841"/>
                  <a:pt x="1214707" y="566359"/>
                  <a:pt x="884729" y="646331"/>
                </a:cubicBezTo>
                <a:cubicBezTo>
                  <a:pt x="554751" y="726303"/>
                  <a:pt x="220676" y="568782"/>
                  <a:pt x="0" y="646331"/>
                </a:cubicBezTo>
                <a:cubicBezTo>
                  <a:pt x="-13279" y="520397"/>
                  <a:pt x="21177" y="385849"/>
                  <a:pt x="0" y="310239"/>
                </a:cubicBezTo>
                <a:cubicBezTo>
                  <a:pt x="-21177" y="234629"/>
                  <a:pt x="6284" y="153887"/>
                  <a:pt x="0" y="0"/>
                </a:cubicBezTo>
                <a:close/>
              </a:path>
              <a:path extrusionOk="0" h="646331" w="8847294">
                <a:moveTo>
                  <a:pt x="0" y="0"/>
                </a:moveTo>
                <a:cubicBezTo>
                  <a:pt x="238610" y="-24247"/>
                  <a:pt x="388215" y="28329"/>
                  <a:pt x="501347" y="0"/>
                </a:cubicBezTo>
                <a:cubicBezTo>
                  <a:pt x="614479" y="-28329"/>
                  <a:pt x="736721" y="11993"/>
                  <a:pt x="825747" y="0"/>
                </a:cubicBezTo>
                <a:cubicBezTo>
                  <a:pt x="914773" y="-11993"/>
                  <a:pt x="1299587" y="88621"/>
                  <a:pt x="1592513" y="0"/>
                </a:cubicBezTo>
                <a:cubicBezTo>
                  <a:pt x="1885439" y="-88621"/>
                  <a:pt x="1909508" y="41203"/>
                  <a:pt x="2093860" y="0"/>
                </a:cubicBezTo>
                <a:cubicBezTo>
                  <a:pt x="2278212" y="-41203"/>
                  <a:pt x="2473461" y="41875"/>
                  <a:pt x="2595206" y="0"/>
                </a:cubicBezTo>
                <a:cubicBezTo>
                  <a:pt x="2716951" y="-41875"/>
                  <a:pt x="2985373" y="11932"/>
                  <a:pt x="3361972" y="0"/>
                </a:cubicBezTo>
                <a:cubicBezTo>
                  <a:pt x="3738571" y="-11932"/>
                  <a:pt x="3649763" y="2684"/>
                  <a:pt x="3774845" y="0"/>
                </a:cubicBezTo>
                <a:cubicBezTo>
                  <a:pt x="3899927" y="-2684"/>
                  <a:pt x="4324310" y="13403"/>
                  <a:pt x="4541611" y="0"/>
                </a:cubicBezTo>
                <a:cubicBezTo>
                  <a:pt x="4758912" y="-13403"/>
                  <a:pt x="4926109" y="88638"/>
                  <a:pt x="5308376" y="0"/>
                </a:cubicBezTo>
                <a:cubicBezTo>
                  <a:pt x="5690643" y="-88638"/>
                  <a:pt x="5640384" y="7266"/>
                  <a:pt x="5898196" y="0"/>
                </a:cubicBezTo>
                <a:cubicBezTo>
                  <a:pt x="6156008" y="-7266"/>
                  <a:pt x="6358849" y="67695"/>
                  <a:pt x="6664961" y="0"/>
                </a:cubicBezTo>
                <a:cubicBezTo>
                  <a:pt x="6971073" y="-67695"/>
                  <a:pt x="7043835" y="26549"/>
                  <a:pt x="7166308" y="0"/>
                </a:cubicBezTo>
                <a:cubicBezTo>
                  <a:pt x="7288781" y="-26549"/>
                  <a:pt x="7532758" y="14603"/>
                  <a:pt x="7667655" y="0"/>
                </a:cubicBezTo>
                <a:cubicBezTo>
                  <a:pt x="7802552" y="-14603"/>
                  <a:pt x="8208119" y="3265"/>
                  <a:pt x="8345947" y="0"/>
                </a:cubicBezTo>
                <a:cubicBezTo>
                  <a:pt x="8483775" y="-3265"/>
                  <a:pt x="8670479" y="47452"/>
                  <a:pt x="8847294" y="0"/>
                </a:cubicBezTo>
                <a:cubicBezTo>
                  <a:pt x="8864269" y="160578"/>
                  <a:pt x="8837693" y="206218"/>
                  <a:pt x="8847294" y="336092"/>
                </a:cubicBezTo>
                <a:cubicBezTo>
                  <a:pt x="8856895" y="465966"/>
                  <a:pt x="8840898" y="546592"/>
                  <a:pt x="8847294" y="646331"/>
                </a:cubicBezTo>
                <a:cubicBezTo>
                  <a:pt x="8606323" y="690657"/>
                  <a:pt x="8465815" y="602647"/>
                  <a:pt x="8169001" y="646331"/>
                </a:cubicBezTo>
                <a:cubicBezTo>
                  <a:pt x="7872187" y="690015"/>
                  <a:pt x="7969969" y="636328"/>
                  <a:pt x="7844601" y="646331"/>
                </a:cubicBezTo>
                <a:cubicBezTo>
                  <a:pt x="7719233" y="656334"/>
                  <a:pt x="7581607" y="617997"/>
                  <a:pt x="7431727" y="646331"/>
                </a:cubicBezTo>
                <a:cubicBezTo>
                  <a:pt x="7281847" y="674665"/>
                  <a:pt x="7035161" y="587741"/>
                  <a:pt x="6664961" y="646331"/>
                </a:cubicBezTo>
                <a:cubicBezTo>
                  <a:pt x="6294761" y="704921"/>
                  <a:pt x="6307237" y="616450"/>
                  <a:pt x="6075142" y="646331"/>
                </a:cubicBezTo>
                <a:cubicBezTo>
                  <a:pt x="5843047" y="676212"/>
                  <a:pt x="5843706" y="631707"/>
                  <a:pt x="5662268" y="646331"/>
                </a:cubicBezTo>
                <a:cubicBezTo>
                  <a:pt x="5480830" y="660955"/>
                  <a:pt x="5353835" y="620049"/>
                  <a:pt x="5072449" y="646331"/>
                </a:cubicBezTo>
                <a:cubicBezTo>
                  <a:pt x="4791063" y="672613"/>
                  <a:pt x="4853369" y="614734"/>
                  <a:pt x="4748048" y="646331"/>
                </a:cubicBezTo>
                <a:cubicBezTo>
                  <a:pt x="4642727" y="677928"/>
                  <a:pt x="4502825" y="608524"/>
                  <a:pt x="4423647" y="646331"/>
                </a:cubicBezTo>
                <a:cubicBezTo>
                  <a:pt x="4344469" y="684138"/>
                  <a:pt x="4059878" y="600077"/>
                  <a:pt x="3833827" y="646331"/>
                </a:cubicBezTo>
                <a:cubicBezTo>
                  <a:pt x="3607776" y="692585"/>
                  <a:pt x="3554010" y="642308"/>
                  <a:pt x="3420954" y="646331"/>
                </a:cubicBezTo>
                <a:cubicBezTo>
                  <a:pt x="3287898" y="650354"/>
                  <a:pt x="2883973" y="599028"/>
                  <a:pt x="2742661" y="646331"/>
                </a:cubicBezTo>
                <a:cubicBezTo>
                  <a:pt x="2601349" y="693634"/>
                  <a:pt x="2519609" y="611127"/>
                  <a:pt x="2329787" y="646331"/>
                </a:cubicBezTo>
                <a:cubicBezTo>
                  <a:pt x="2139965" y="681535"/>
                  <a:pt x="1840962" y="573816"/>
                  <a:pt x="1651495" y="646331"/>
                </a:cubicBezTo>
                <a:cubicBezTo>
                  <a:pt x="1462028" y="718846"/>
                  <a:pt x="1402657" y="623943"/>
                  <a:pt x="1327094" y="646331"/>
                </a:cubicBezTo>
                <a:cubicBezTo>
                  <a:pt x="1251531" y="668719"/>
                  <a:pt x="800092" y="644290"/>
                  <a:pt x="648802" y="646331"/>
                </a:cubicBezTo>
                <a:cubicBezTo>
                  <a:pt x="497512" y="648372"/>
                  <a:pt x="215692" y="642420"/>
                  <a:pt x="0" y="646331"/>
                </a:cubicBezTo>
                <a:cubicBezTo>
                  <a:pt x="-24618" y="582230"/>
                  <a:pt x="36117" y="487198"/>
                  <a:pt x="0" y="342555"/>
                </a:cubicBezTo>
                <a:cubicBezTo>
                  <a:pt x="-36117" y="197912"/>
                  <a:pt x="37931" y="129936"/>
                  <a:pt x="0" y="0"/>
                </a:cubicBezTo>
                <a:close/>
              </a:path>
            </a:pathLst>
          </a:custGeom>
          <a:solidFill>
            <a:schemeClr val="lt1"/>
          </a:solidFill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Guest Lecture in Japan 344 Monday</a:t>
            </a:r>
            <a:endParaRPr/>
          </a:p>
        </p:txBody>
      </p:sp>
      <p:sp>
        <p:nvSpPr>
          <p:cNvPr id="186" name="Google Shape;186;p3"/>
          <p:cNvSpPr txBox="1"/>
          <p:nvPr/>
        </p:nvSpPr>
        <p:spPr>
          <a:xfrm>
            <a:off x="6435524" y="4960199"/>
            <a:ext cx="5590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https://washington.zoom.us/my/aohta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5400">
                <a:highlight>
                  <a:srgbClr val="FFFF00"/>
                </a:highlight>
              </a:rPr>
              <a:t>今日の授業のスケジュール</a:t>
            </a:r>
            <a:endParaRPr sz="5400"/>
          </a:p>
        </p:txBody>
      </p:sp>
      <p:pic>
        <p:nvPicPr>
          <p:cNvPr descr="A picture containing text, indoor&#10;&#10;Description automatically generated" id="192" name="Google Shape;19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248" y="1581121"/>
            <a:ext cx="11548872" cy="197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&#10;&#10;Description automatically generated" id="193" name="Google Shape;193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5752" y="3156669"/>
            <a:ext cx="10808048" cy="282520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4"/>
          <p:cNvSpPr/>
          <p:nvPr/>
        </p:nvSpPr>
        <p:spPr>
          <a:xfrm>
            <a:off x="5322129" y="1581121"/>
            <a:ext cx="5658621" cy="1575548"/>
          </a:xfrm>
          <a:prstGeom prst="wedgeEllipseCallout">
            <a:avLst>
              <a:gd fmla="val -82972" name="adj1"/>
              <a:gd fmla="val 67377" name="adj2"/>
            </a:avLst>
          </a:prstGeom>
          <a:solidFill>
            <a:srgbClr val="C398D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Various things to talk about/do in today’s class!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"/>
          <p:cNvSpPr txBox="1"/>
          <p:nvPr>
            <p:ph type="title"/>
          </p:nvPr>
        </p:nvSpPr>
        <p:spPr>
          <a:xfrm>
            <a:off x="838200" y="365125"/>
            <a:ext cx="1154887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5400">
                <a:highlight>
                  <a:srgbClr val="FFFF00"/>
                </a:highlight>
              </a:rPr>
              <a:t>1. </a:t>
            </a:r>
            <a:r>
              <a:rPr lang="en-US" sz="5400"/>
              <a:t>マイ教科書</a:t>
            </a:r>
            <a:endParaRPr/>
          </a:p>
        </p:txBody>
      </p:sp>
      <p:sp>
        <p:nvSpPr>
          <p:cNvPr id="200" name="Google Shape;200;p5"/>
          <p:cNvSpPr txBox="1"/>
          <p:nvPr>
            <p:ph idx="1" type="body"/>
          </p:nvPr>
        </p:nvSpPr>
        <p:spPr>
          <a:xfrm>
            <a:off x="838200" y="1929384"/>
            <a:ext cx="11130920" cy="4251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03200" lvl="0" marL="12858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マイ教科書を見せて、話してください。</a:t>
            </a:r>
            <a:endParaRPr/>
          </a:p>
          <a:p>
            <a:pPr indent="-203200" lvl="0" marL="128588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/>
              <a:t>相手（あいて/</a:t>
            </a:r>
            <a:r>
              <a:rPr lang="en-US" sz="2000"/>
              <a:t>conv. partner</a:t>
            </a:r>
            <a:r>
              <a:rPr lang="en-US" sz="3200"/>
              <a:t>) への質問（しつもん）をどうぞ！</a:t>
            </a:r>
            <a:endParaRPr/>
          </a:p>
        </p:txBody>
      </p:sp>
      <p:pic>
        <p:nvPicPr>
          <p:cNvPr descr="A picture containing text, indoor&#10;&#10;Description automatically generated" id="201" name="Google Shape;20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248" y="1581121"/>
            <a:ext cx="11548872" cy="1975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5"/>
          <p:cNvSpPr/>
          <p:nvPr/>
        </p:nvSpPr>
        <p:spPr>
          <a:xfrm>
            <a:off x="7654248" y="4161034"/>
            <a:ext cx="4537752" cy="2578813"/>
          </a:xfrm>
          <a:prstGeom prst="wedgeRoundRectCallout">
            <a:avLst>
              <a:gd fmla="val -64893" name="adj1"/>
              <a:gd fmla="val -49452" name="adj2"/>
              <a:gd fmla="val 16667" name="adj3"/>
            </a:avLst>
          </a:prstGeom>
          <a:solidFill>
            <a:srgbClr val="C398D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question to ask your partner: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〜を話してくれる？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Would you tell me about 〜？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"/>
          <p:cNvSpPr txBox="1"/>
          <p:nvPr>
            <p:ph type="title"/>
          </p:nvPr>
        </p:nvSpPr>
        <p:spPr>
          <a:xfrm>
            <a:off x="838200" y="365125"/>
            <a:ext cx="1154887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5400">
                <a:highlight>
                  <a:srgbClr val="FFFF00"/>
                </a:highlight>
              </a:rPr>
              <a:t>2. </a:t>
            </a:r>
            <a:r>
              <a:rPr b="1" lang="en-US" sz="5400"/>
              <a:t>今週の歌</a:t>
            </a:r>
            <a:endParaRPr b="1" sz="5400"/>
          </a:p>
        </p:txBody>
      </p:sp>
      <p:sp>
        <p:nvSpPr>
          <p:cNvPr id="208" name="Google Shape;208;p6"/>
          <p:cNvSpPr txBox="1"/>
          <p:nvPr>
            <p:ph idx="1" type="body"/>
          </p:nvPr>
        </p:nvSpPr>
        <p:spPr>
          <a:xfrm>
            <a:off x="838200" y="1929384"/>
            <a:ext cx="10899098" cy="4251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/>
              <a:t>歌を聴かせる・動画（どうが/video）を見せる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/>
              <a:t>歌や動画（どうが）について話す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/>
              <a:t>「クラスでの会話のために」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/>
          </a:p>
        </p:txBody>
      </p:sp>
      <p:pic>
        <p:nvPicPr>
          <p:cNvPr descr="A picture containing text, indoor&#10;&#10;Description automatically generated" id="209" name="Google Shape;20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248" y="1581121"/>
            <a:ext cx="11548872" cy="19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5400">
                <a:highlight>
                  <a:srgbClr val="FFFF00"/>
                </a:highlight>
              </a:rPr>
              <a:t>3.</a:t>
            </a:r>
            <a:r>
              <a:rPr b="1" lang="en-US" sz="5400"/>
              <a:t> 好きな言葉（ことば）</a:t>
            </a:r>
            <a:endParaRPr sz="5400"/>
          </a:p>
        </p:txBody>
      </p:sp>
      <p:pic>
        <p:nvPicPr>
          <p:cNvPr descr="A picture containing text, indoor&#10;&#10;Description automatically generated" id="215" name="Google Shape;21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248" y="1581121"/>
            <a:ext cx="11548872" cy="197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7"/>
          <p:cNvSpPr txBox="1"/>
          <p:nvPr>
            <p:ph idx="1" type="body"/>
          </p:nvPr>
        </p:nvSpPr>
        <p:spPr>
          <a:xfrm>
            <a:off x="420248" y="1825625"/>
            <a:ext cx="10933554" cy="4351338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今週、歌でいい言葉（ことば）を見つけた（みつける＝find）のでしょうか。それをペアで話してください。日本語で意味（いみ）を言って見てください。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Here’s some handy vocab：</a:t>
            </a:r>
            <a:endParaRPr/>
          </a:p>
          <a:p>
            <a:pPr indent="-152400" lvl="0" marL="128588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役に立つ（やくにたつ）helpful, practical　役に立ちそうな</a:t>
            </a:r>
            <a:endParaRPr/>
          </a:p>
          <a:p>
            <a:pPr indent="-152400" lvl="0" marL="128588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あまり役に立たない not very useful</a:t>
            </a:r>
            <a:endParaRPr/>
          </a:p>
          <a:p>
            <a:pPr indent="-152400" lvl="0" marL="128588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便利（な）（べんり）handy</a:t>
            </a:r>
            <a:endParaRPr/>
          </a:p>
          <a:p>
            <a:pPr indent="-152400" lvl="0" marL="128588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意味深い（いみぶかい）meaningful</a:t>
            </a:r>
            <a:endParaRPr/>
          </a:p>
          <a:p>
            <a:pPr indent="-152400" lvl="0" marL="128588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分かりやすい・にくい easy/hard to understand</a:t>
            </a:r>
            <a:endParaRPr/>
          </a:p>
          <a:p>
            <a:pPr indent="-152400" lvl="0" marL="128588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使って見たい（つかってみたい）want to try using it</a:t>
            </a:r>
            <a:endParaRPr/>
          </a:p>
          <a:p>
            <a:pPr indent="-152400" lvl="0" marL="128588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よく出る（でる）appears often</a:t>
            </a:r>
            <a:endParaRPr/>
          </a:p>
          <a:p>
            <a:pPr indent="0" lvl="0" marL="128588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217" name="Google Shape;217;p7"/>
          <p:cNvSpPr/>
          <p:nvPr/>
        </p:nvSpPr>
        <p:spPr>
          <a:xfrm>
            <a:off x="7654248" y="4161034"/>
            <a:ext cx="4537752" cy="2578813"/>
          </a:xfrm>
          <a:prstGeom prst="wedgeRoundRectCallout">
            <a:avLst>
              <a:gd fmla="val -64893" name="adj1"/>
              <a:gd fmla="val -49452" name="adj2"/>
              <a:gd fmla="val 16667" name="adj3"/>
            </a:avLst>
          </a:prstGeom>
          <a:solidFill>
            <a:srgbClr val="C398D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question to ask your partner: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＿＿＿言葉を話してくれる？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Would you tell me about words in your song that are_______?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3" name="Google Shape;223;p8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224" name="Google Shape;224;p8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225" name="Google Shape;225;p8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226" name="Google Shape;226;p8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8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8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8"/>
          <p:cNvSpPr txBox="1"/>
          <p:nvPr/>
        </p:nvSpPr>
        <p:spPr>
          <a:xfrm>
            <a:off x="6624700" y="3435350"/>
            <a:ext cx="117102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sp>
        <p:nvSpPr>
          <p:cNvPr id="230" name="Google Shape;230;p8"/>
          <p:cNvSpPr txBox="1"/>
          <p:nvPr/>
        </p:nvSpPr>
        <p:spPr>
          <a:xfrm>
            <a:off x="445542" y="2635249"/>
            <a:ext cx="384650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Classroom Learning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9"/>
          <p:cNvSpPr txBox="1"/>
          <p:nvPr>
            <p:ph idx="12" type="sldNum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9"/>
          <p:cNvSpPr txBox="1"/>
          <p:nvPr/>
        </p:nvSpPr>
        <p:spPr>
          <a:xfrm>
            <a:off x="445542" y="281354"/>
            <a:ext cx="240533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Elements of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endParaRPr/>
          </a:p>
        </p:txBody>
      </p:sp>
      <p:sp>
        <p:nvSpPr>
          <p:cNvPr id="237" name="Google Shape;237;p9"/>
          <p:cNvSpPr txBox="1"/>
          <p:nvPr/>
        </p:nvSpPr>
        <p:spPr>
          <a:xfrm>
            <a:off x="6368232" y="1328358"/>
            <a:ext cx="2045753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A2B8E2"/>
                </a:solidFill>
                <a:latin typeface="Calibri"/>
                <a:ea typeface="Calibri"/>
                <a:cs typeface="Calibri"/>
                <a:sym typeface="Calibri"/>
              </a:rPr>
              <a:t>Studying</a:t>
            </a:r>
            <a:endParaRPr/>
          </a:p>
        </p:txBody>
      </p:sp>
      <p:sp>
        <p:nvSpPr>
          <p:cNvPr id="238" name="Google Shape;238;p9"/>
          <p:cNvSpPr txBox="1"/>
          <p:nvPr/>
        </p:nvSpPr>
        <p:spPr>
          <a:xfrm>
            <a:off x="8659787" y="4533795"/>
            <a:ext cx="2262094" cy="70788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948F"/>
                </a:solidFill>
                <a:latin typeface="Calibri"/>
                <a:ea typeface="Calibri"/>
                <a:cs typeface="Calibri"/>
                <a:sym typeface="Calibri"/>
              </a:rPr>
              <a:t>Practicing</a:t>
            </a:r>
            <a:endParaRPr/>
          </a:p>
        </p:txBody>
      </p:sp>
      <p:sp>
        <p:nvSpPr>
          <p:cNvPr id="239" name="Google Shape;239;p9"/>
          <p:cNvSpPr/>
          <p:nvPr/>
        </p:nvSpPr>
        <p:spPr>
          <a:xfrm rot="-8636334">
            <a:off x="5802761" y="3225077"/>
            <a:ext cx="3176696" cy="1123258"/>
          </a:xfrm>
          <a:prstGeom prst="ellipse">
            <a:avLst/>
          </a:prstGeom>
          <a:solidFill>
            <a:srgbClr val="FF0000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9"/>
          <p:cNvSpPr/>
          <p:nvPr/>
        </p:nvSpPr>
        <p:spPr>
          <a:xfrm rot="-5400000">
            <a:off x="5603175" y="3090414"/>
            <a:ext cx="3216202" cy="1123258"/>
          </a:xfrm>
          <a:prstGeom prst="ellipse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9"/>
          <p:cNvSpPr/>
          <p:nvPr/>
        </p:nvSpPr>
        <p:spPr>
          <a:xfrm>
            <a:off x="6654800" y="3000587"/>
            <a:ext cx="1110827" cy="1320800"/>
          </a:xfrm>
          <a:custGeom>
            <a:rect b="b" l="l" r="r" t="t"/>
            <a:pathLst>
              <a:path extrusionOk="0" h="1320800" w="1110827">
                <a:moveTo>
                  <a:pt x="545253" y="0"/>
                </a:moveTo>
                <a:lnTo>
                  <a:pt x="10160" y="321733"/>
                </a:lnTo>
                <a:lnTo>
                  <a:pt x="0" y="900853"/>
                </a:lnTo>
                <a:lnTo>
                  <a:pt x="518160" y="1320800"/>
                </a:lnTo>
                <a:lnTo>
                  <a:pt x="1100667" y="924560"/>
                </a:lnTo>
                <a:lnTo>
                  <a:pt x="1110827" y="358986"/>
                </a:lnTo>
                <a:lnTo>
                  <a:pt x="545253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9"/>
          <p:cNvSpPr txBox="1"/>
          <p:nvPr/>
        </p:nvSpPr>
        <p:spPr>
          <a:xfrm>
            <a:off x="6624700" y="3435350"/>
            <a:ext cx="117102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</p:txBody>
      </p:sp>
      <p:sp>
        <p:nvSpPr>
          <p:cNvPr id="243" name="Google Shape;243;p9"/>
          <p:cNvSpPr txBox="1"/>
          <p:nvPr/>
        </p:nvSpPr>
        <p:spPr>
          <a:xfrm>
            <a:off x="445542" y="2635249"/>
            <a:ext cx="384650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Classroom Learning</a:t>
            </a:r>
            <a:endParaRPr/>
          </a:p>
        </p:txBody>
      </p:sp>
      <p:sp>
        <p:nvSpPr>
          <p:cNvPr id="244" name="Google Shape;244;p9"/>
          <p:cNvSpPr txBox="1"/>
          <p:nvPr/>
        </p:nvSpPr>
        <p:spPr>
          <a:xfrm>
            <a:off x="8623248" y="2265917"/>
            <a:ext cx="1145057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Preparing </a:t>
            </a:r>
            <a:endParaRPr/>
          </a:p>
        </p:txBody>
      </p:sp>
      <p:cxnSp>
        <p:nvCxnSpPr>
          <p:cNvPr id="245" name="Google Shape;245;p9"/>
          <p:cNvCxnSpPr/>
          <p:nvPr/>
        </p:nvCxnSpPr>
        <p:spPr>
          <a:xfrm>
            <a:off x="8346940" y="2208092"/>
            <a:ext cx="895081" cy="2393950"/>
          </a:xfrm>
          <a:prstGeom prst="straightConnector1">
            <a:avLst/>
          </a:prstGeom>
          <a:noFill/>
          <a:ln cap="flat" cmpd="sng" w="76200">
            <a:solidFill>
              <a:srgbClr val="A2B8E2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2022-03-28T02:38:47Z</dcterms:created>
  <dc:creator>Amy Snyder Ohta</dc:creator>
</cp:coreProperties>
</file>